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73" r:id="rId3"/>
    <p:sldId id="268" r:id="rId4"/>
    <p:sldId id="269" r:id="rId5"/>
    <p:sldId id="292" r:id="rId6"/>
    <p:sldId id="275" r:id="rId7"/>
    <p:sldId id="280" r:id="rId8"/>
    <p:sldId id="267" r:id="rId9"/>
    <p:sldId id="291" r:id="rId10"/>
    <p:sldId id="293" r:id="rId11"/>
    <p:sldId id="265" r:id="rId12"/>
    <p:sldId id="290" r:id="rId13"/>
    <p:sldId id="266" r:id="rId14"/>
    <p:sldId id="288" r:id="rId15"/>
    <p:sldId id="270" r:id="rId16"/>
    <p:sldId id="286" r:id="rId17"/>
    <p:sldId id="28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62C5"/>
    <a:srgbClr val="F1875D"/>
    <a:srgbClr val="F2B55C"/>
    <a:srgbClr val="DAF35B"/>
    <a:srgbClr val="99F35B"/>
    <a:srgbClr val="5CF2AE"/>
    <a:srgbClr val="5CF2D5"/>
    <a:srgbClr val="1FE185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0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D5081-E5F7-4084-87D8-015D466B2486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D818B-3FC9-4E1F-9A4F-873DC9339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3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an\Desktop\下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91574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1259632" y="5445224"/>
            <a:ext cx="3096344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SR-5 Solutions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5301208"/>
            <a:ext cx="1594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Adam Yuan</a:t>
            </a:r>
          </a:p>
          <a:p>
            <a:r>
              <a:rPr lang="en-US" sz="2400" dirty="0" smtClean="0"/>
              <a:t>Sean </a:t>
            </a:r>
            <a:r>
              <a:rPr lang="en-US" sz="2400" dirty="0" err="1" smtClean="0"/>
              <a:t>Xu</a:t>
            </a:r>
            <a:endParaRPr lang="en-US" sz="2400" dirty="0" smtClean="0"/>
          </a:p>
          <a:p>
            <a:r>
              <a:rPr lang="en-US" sz="2400" dirty="0" smtClean="0"/>
              <a:t>Terry Wu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an\Desktop\kmk_badges_bcorp_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1556792" cy="15567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3888432" cy="10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3568" y="1700808"/>
            <a:ext cx="77768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725144"/>
            <a:ext cx="2592288" cy="138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01008"/>
            <a:ext cx="3064768" cy="153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3203848" y="2420888"/>
            <a:ext cx="2376264" cy="23762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SR-5 Social Enterprise Incubator</a:t>
            </a: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2267744" y="548680"/>
            <a:ext cx="1467544" cy="146754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5364088" y="692696"/>
            <a:ext cx="1467544" cy="1467544"/>
          </a:xfrm>
          <a:prstGeom prst="ellipse">
            <a:avLst/>
          </a:prstGeom>
          <a:solidFill>
            <a:srgbClr val="5CF2A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Financial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6444208" y="2996952"/>
            <a:ext cx="1467544" cy="1467544"/>
          </a:xfrm>
          <a:prstGeom prst="ellipse">
            <a:avLst/>
          </a:prstGeom>
          <a:solidFill>
            <a:srgbClr val="99F35B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 Training</a:t>
            </a: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5076056" y="5157192"/>
            <a:ext cx="1467544" cy="1467544"/>
          </a:xfrm>
          <a:prstGeom prst="ellipse">
            <a:avLst/>
          </a:prstGeom>
          <a:solidFill>
            <a:srgbClr val="DAF35B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2195736" y="5085184"/>
            <a:ext cx="1467544" cy="1467544"/>
          </a:xfrm>
          <a:prstGeom prst="ellipse">
            <a:avLst/>
          </a:prstGeom>
          <a:solidFill>
            <a:srgbClr val="F2B55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971600" y="2852936"/>
            <a:ext cx="1467544" cy="1467544"/>
          </a:xfrm>
          <a:prstGeom prst="ellipse">
            <a:avLst/>
          </a:prstGeom>
          <a:solidFill>
            <a:srgbClr val="F1875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1052736"/>
            <a:ext cx="12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15" name="右箭头 14"/>
          <p:cNvSpPr/>
          <p:nvPr/>
        </p:nvSpPr>
        <p:spPr>
          <a:xfrm>
            <a:off x="2627784" y="3284984"/>
            <a:ext cx="360040" cy="648072"/>
          </a:xfrm>
          <a:prstGeom prst="rightArrow">
            <a:avLst/>
          </a:prstGeom>
          <a:solidFill>
            <a:srgbClr val="F1875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 rot="2880000">
            <a:off x="3457098" y="1871391"/>
            <a:ext cx="360040" cy="648072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右箭头 16"/>
          <p:cNvSpPr/>
          <p:nvPr/>
        </p:nvSpPr>
        <p:spPr>
          <a:xfrm rot="7680000">
            <a:off x="5190204" y="2006158"/>
            <a:ext cx="360040" cy="648072"/>
          </a:xfrm>
          <a:prstGeom prst="rightArrow">
            <a:avLst/>
          </a:prstGeom>
          <a:solidFill>
            <a:srgbClr val="5CF2A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右箭头 17"/>
          <p:cNvSpPr/>
          <p:nvPr/>
        </p:nvSpPr>
        <p:spPr>
          <a:xfrm flipH="1">
            <a:off x="5868144" y="3356992"/>
            <a:ext cx="360040" cy="648072"/>
          </a:xfrm>
          <a:prstGeom prst="rightArrow">
            <a:avLst/>
          </a:prstGeom>
          <a:solidFill>
            <a:srgbClr val="99F35B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 rot="18780000">
            <a:off x="3455594" y="4609743"/>
            <a:ext cx="360040" cy="648072"/>
          </a:xfrm>
          <a:prstGeom prst="rightArrow">
            <a:avLst/>
          </a:prstGeom>
          <a:solidFill>
            <a:srgbClr val="F2B55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 rot="13800000">
            <a:off x="4971944" y="4675290"/>
            <a:ext cx="360040" cy="648072"/>
          </a:xfrm>
          <a:prstGeom prst="rightArrow">
            <a:avLst/>
          </a:prstGeom>
          <a:solidFill>
            <a:srgbClr val="DAF35B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6" y="54452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 Management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48064" y="55892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Supply Chain Network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15616" y="314096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Corp. Verification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ean\Desktop\Icon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93096"/>
            <a:ext cx="2185990" cy="1728192"/>
          </a:xfrm>
          <a:prstGeom prst="rect">
            <a:avLst/>
          </a:prstGeom>
          <a:noFill/>
        </p:spPr>
      </p:pic>
      <p:pic>
        <p:nvPicPr>
          <p:cNvPr id="2050" name="Picture 2" descr="C:\Users\Sean\Desktop\kmk_badges_bcorp_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2520280" cy="2520280"/>
          </a:xfrm>
          <a:prstGeom prst="rect">
            <a:avLst/>
          </a:prstGeom>
          <a:noFill/>
        </p:spPr>
      </p:pic>
      <p:sp>
        <p:nvSpPr>
          <p:cNvPr id="7" name="椭圆 6"/>
          <p:cNvSpPr>
            <a:spLocks noChangeAspect="1"/>
          </p:cNvSpPr>
          <p:nvPr/>
        </p:nvSpPr>
        <p:spPr>
          <a:xfrm>
            <a:off x="3563888" y="332656"/>
            <a:ext cx="1611560" cy="1611560"/>
          </a:xfrm>
          <a:prstGeom prst="ellipse">
            <a:avLst/>
          </a:prstGeom>
          <a:solidFill>
            <a:srgbClr val="F1875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62068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 Corp. Verification Service</a:t>
            </a:r>
            <a:endParaRPr lang="en-US" sz="20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83568" y="2060848"/>
            <a:ext cx="77768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2852936"/>
            <a:ext cx="2802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Strong social impact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Financial capacity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Scalability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Best-practice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ean\Desktop\people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1872208" cy="125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圆角矩形 5"/>
          <p:cNvSpPr/>
          <p:nvPr/>
        </p:nvSpPr>
        <p:spPr>
          <a:xfrm>
            <a:off x="2627784" y="3645024"/>
            <a:ext cx="367240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SR-5 Social Impact Fund</a:t>
            </a:r>
            <a:endParaRPr lang="en-US" sz="2400" dirty="0"/>
          </a:p>
        </p:txBody>
      </p:sp>
      <p:sp>
        <p:nvSpPr>
          <p:cNvPr id="7" name="圆角矩形 6"/>
          <p:cNvSpPr/>
          <p:nvPr/>
        </p:nvSpPr>
        <p:spPr>
          <a:xfrm>
            <a:off x="5220072" y="980728"/>
            <a:ext cx="280831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Fund Management</a:t>
            </a:r>
            <a:endParaRPr lang="en-US" sz="2200" dirty="0"/>
          </a:p>
        </p:txBody>
      </p:sp>
      <p:sp>
        <p:nvSpPr>
          <p:cNvPr id="11" name="圆角矩形 10"/>
          <p:cNvSpPr/>
          <p:nvPr/>
        </p:nvSpPr>
        <p:spPr>
          <a:xfrm>
            <a:off x="251520" y="5517232"/>
            <a:ext cx="259228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Benefit Corp. 1</a:t>
            </a:r>
            <a:endParaRPr lang="en-US" sz="2200" dirty="0"/>
          </a:p>
        </p:txBody>
      </p:sp>
      <p:sp>
        <p:nvSpPr>
          <p:cNvPr id="12" name="圆角矩形 11"/>
          <p:cNvSpPr/>
          <p:nvPr/>
        </p:nvSpPr>
        <p:spPr>
          <a:xfrm>
            <a:off x="3203848" y="5517232"/>
            <a:ext cx="259228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Benefit Corp. 2</a:t>
            </a:r>
            <a:endParaRPr lang="en-US" sz="2200" dirty="0"/>
          </a:p>
        </p:txBody>
      </p:sp>
      <p:sp>
        <p:nvSpPr>
          <p:cNvPr id="13" name="圆角矩形 12"/>
          <p:cNvSpPr/>
          <p:nvPr/>
        </p:nvSpPr>
        <p:spPr>
          <a:xfrm>
            <a:off x="6084168" y="5517232"/>
            <a:ext cx="259228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Benefit Corp. 3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1772816"/>
            <a:ext cx="1785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SR-5 investors</a:t>
            </a:r>
            <a:endParaRPr lang="en-US" sz="2200" dirty="0"/>
          </a:p>
        </p:txBody>
      </p:sp>
      <p:cxnSp>
        <p:nvCxnSpPr>
          <p:cNvPr id="28" name="直接连接符 27"/>
          <p:cNvCxnSpPr/>
          <p:nvPr/>
        </p:nvCxnSpPr>
        <p:spPr>
          <a:xfrm>
            <a:off x="1691680" y="2348880"/>
            <a:ext cx="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691680" y="2852936"/>
            <a:ext cx="4752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444208" y="2060848"/>
            <a:ext cx="0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851920" y="28529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475656" y="5373216"/>
            <a:ext cx="61206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3851920" y="458112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5004048" y="458112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411760" y="2636912"/>
            <a:ext cx="25922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2411760" y="2348880"/>
            <a:ext cx="0" cy="288032"/>
          </a:xfrm>
          <a:prstGeom prst="line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7164288" y="2060848"/>
            <a:ext cx="0" cy="201622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5004048" y="2636912"/>
            <a:ext cx="0" cy="93610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300192" y="4077072"/>
            <a:ext cx="86409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619672" y="2924944"/>
            <a:ext cx="2256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Capital contribution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9952" y="2924944"/>
            <a:ext cx="2395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Management of fund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43808" y="2204864"/>
            <a:ext cx="172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Capital Return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44208" y="4077072"/>
            <a:ext cx="197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Management fee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>
          <a:xfrm>
            <a:off x="827584" y="4725144"/>
            <a:ext cx="76328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曲线连接符 7"/>
          <p:cNvCxnSpPr/>
          <p:nvPr/>
        </p:nvCxnSpPr>
        <p:spPr>
          <a:xfrm flipV="1">
            <a:off x="827584" y="1340768"/>
            <a:ext cx="7560840" cy="33843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827584" y="1196752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27584" y="1268760"/>
            <a:ext cx="1368152" cy="3456384"/>
          </a:xfrm>
          <a:prstGeom prst="rect">
            <a:avLst/>
          </a:prstGeom>
          <a:solidFill>
            <a:srgbClr val="CCFF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195736" y="1268760"/>
            <a:ext cx="1872208" cy="3456384"/>
          </a:xfrm>
          <a:prstGeom prst="rect">
            <a:avLst/>
          </a:prstGeom>
          <a:solidFill>
            <a:srgbClr val="CCFF3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4067944" y="1268760"/>
            <a:ext cx="2160240" cy="345638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/>
          <p:cNvSpPr/>
          <p:nvPr/>
        </p:nvSpPr>
        <p:spPr>
          <a:xfrm>
            <a:off x="6228184" y="1268760"/>
            <a:ext cx="2160240" cy="3456384"/>
          </a:xfrm>
          <a:prstGeom prst="rect">
            <a:avLst/>
          </a:prstGeom>
          <a:solidFill>
            <a:srgbClr val="FFCC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右箭头 36"/>
          <p:cNvSpPr/>
          <p:nvPr/>
        </p:nvSpPr>
        <p:spPr>
          <a:xfrm>
            <a:off x="827584" y="3573016"/>
            <a:ext cx="3456384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FINANCIAL SUPPORT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187624" y="4869160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Seed Phase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627784" y="486916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Start-Up Phase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283968" y="486916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Extension Phase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156176" y="486916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Late Stage Phase</a:t>
            </a:r>
            <a:endParaRPr lang="en-US" sz="2400" dirty="0"/>
          </a:p>
        </p:txBody>
      </p:sp>
      <p:sp>
        <p:nvSpPr>
          <p:cNvPr id="42" name="右箭头 41"/>
          <p:cNvSpPr/>
          <p:nvPr/>
        </p:nvSpPr>
        <p:spPr>
          <a:xfrm>
            <a:off x="2915816" y="2636912"/>
            <a:ext cx="2736304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GROWTH SUPPORT</a:t>
            </a:r>
            <a:endParaRPr lang="en-US" sz="2000" dirty="0"/>
          </a:p>
        </p:txBody>
      </p:sp>
      <p:sp>
        <p:nvSpPr>
          <p:cNvPr id="43" name="右箭头 42"/>
          <p:cNvSpPr/>
          <p:nvPr/>
        </p:nvSpPr>
        <p:spPr>
          <a:xfrm>
            <a:off x="3635896" y="1484784"/>
            <a:ext cx="4104456" cy="7920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SOCIAL IMPACT FUND INVESTMENT</a:t>
            </a:r>
            <a:endParaRPr lang="en-US" sz="2000" dirty="0"/>
          </a:p>
        </p:txBody>
      </p:sp>
      <p:sp>
        <p:nvSpPr>
          <p:cNvPr id="44" name="圆角矩形 43"/>
          <p:cNvSpPr/>
          <p:nvPr/>
        </p:nvSpPr>
        <p:spPr>
          <a:xfrm>
            <a:off x="827584" y="6021288"/>
            <a:ext cx="504056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331640" y="5949280"/>
            <a:ext cx="350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SR-5 Social Enterprise Incubator</a:t>
            </a:r>
            <a:endParaRPr lang="en-US" sz="2000" dirty="0"/>
          </a:p>
        </p:txBody>
      </p:sp>
      <p:sp>
        <p:nvSpPr>
          <p:cNvPr id="46" name="圆角矩形 45"/>
          <p:cNvSpPr/>
          <p:nvPr/>
        </p:nvSpPr>
        <p:spPr>
          <a:xfrm>
            <a:off x="5292080" y="6021288"/>
            <a:ext cx="504056" cy="2880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796136" y="5949280"/>
            <a:ext cx="267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SR-5 Social Impact Fund</a:t>
            </a:r>
            <a:endParaRPr lang="en-US" sz="2000" dirty="0"/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From Idea to Reality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True Stories</a:t>
            </a:r>
            <a:endParaRPr lang="en-US" dirty="0"/>
          </a:p>
        </p:txBody>
      </p:sp>
      <p:pic>
        <p:nvPicPr>
          <p:cNvPr id="3074" name="Picture 2" descr="C:\Users\Sean\Desktop\1329135183_logo_d_rundet_au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2520280" cy="2708127"/>
          </a:xfrm>
          <a:prstGeom prst="rect">
            <a:avLst/>
          </a:prstGeom>
          <a:noFill/>
        </p:spPr>
      </p:pic>
      <p:pic>
        <p:nvPicPr>
          <p:cNvPr id="3075" name="Picture 3" descr="C:\Users\Sea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384486" cy="74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Benefits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356992"/>
            <a:ext cx="2592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Capital in flow</a:t>
            </a:r>
            <a:endParaRPr lang="zh-CN" altLang="en-US" sz="2000" dirty="0" smtClean="0"/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4365104"/>
            <a:ext cx="281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More jobs</a:t>
            </a:r>
            <a:endParaRPr lang="zh-CN" altLang="en-US" sz="2000" dirty="0"/>
          </a:p>
        </p:txBody>
      </p:sp>
      <p:pic>
        <p:nvPicPr>
          <p:cNvPr id="9" name="图片 8" descr="work posi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420888"/>
            <a:ext cx="2197446" cy="1756181"/>
          </a:xfrm>
          <a:prstGeom prst="rect">
            <a:avLst/>
          </a:prstGeom>
        </p:spPr>
      </p:pic>
      <p:pic>
        <p:nvPicPr>
          <p:cNvPr id="11" name="内容占位符 10" descr="green ca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2808312" cy="2183463"/>
          </a:xfrm>
        </p:spPr>
      </p:pic>
      <p:pic>
        <p:nvPicPr>
          <p:cNvPr id="1026" name="Picture 2" descr="C:\Users\Sean\Desktop\sr5\social enterprise schools static showcase_fdf60bf5930d8f968167a942c74d5e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365104"/>
            <a:ext cx="2520280" cy="170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843808" y="6237312"/>
            <a:ext cx="166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Link resources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\Desktop\b-corp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104790" cy="266429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43608" y="1052736"/>
            <a:ext cx="2448272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851920" y="980728"/>
            <a:ext cx="144016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Sean\Desktop\kmk_badges_bcorp_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1945159" cy="1945159"/>
          </a:xfrm>
          <a:prstGeom prst="rect">
            <a:avLst/>
          </a:prstGeom>
          <a:noFill/>
        </p:spPr>
      </p:pic>
      <p:sp>
        <p:nvSpPr>
          <p:cNvPr id="9" name="圆角矩形 8"/>
          <p:cNvSpPr/>
          <p:nvPr/>
        </p:nvSpPr>
        <p:spPr>
          <a:xfrm>
            <a:off x="827584" y="1772816"/>
            <a:ext cx="2520280" cy="93610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SR-5 Solutions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2210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0" y="1196752"/>
            <a:ext cx="9144000" cy="536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6237312"/>
            <a:ext cx="581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http://www.electronicstakeback.com/category/blog</a:t>
            </a:r>
            <a:endParaRPr lang="en-US" dirty="0"/>
          </a:p>
        </p:txBody>
      </p:sp>
      <p:pic>
        <p:nvPicPr>
          <p:cNvPr id="1026" name="Picture 2" descr="C:\Users\Sean\Desktop\图片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20968" cy="564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237312"/>
            <a:ext cx="581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http://www.electronicstakeback.com/category/blog</a:t>
            </a:r>
            <a:endParaRPr lang="en-US" dirty="0"/>
          </a:p>
        </p:txBody>
      </p:sp>
      <p:pic>
        <p:nvPicPr>
          <p:cNvPr id="2050" name="Picture 2" descr="C:\Users\Sean\Desktop\图片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0088" cy="566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Social Issues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68" y="0"/>
            <a:ext cx="4691476" cy="6858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521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\Desktop\people-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1872208" cy="1872208"/>
          </a:xfrm>
          <a:prstGeom prst="rect">
            <a:avLst/>
          </a:prstGeom>
          <a:noFill/>
        </p:spPr>
      </p:pic>
      <p:pic>
        <p:nvPicPr>
          <p:cNvPr id="1027" name="Picture 3" descr="C:\Users\Sean\Desktop\sr5\Social-Entrepreneu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1628800"/>
            <a:ext cx="2592288" cy="2592288"/>
          </a:xfrm>
          <a:prstGeom prst="rect">
            <a:avLst/>
          </a:prstGeom>
          <a:noFill/>
        </p:spPr>
      </p:pic>
      <p:sp>
        <p:nvSpPr>
          <p:cNvPr id="14" name="上弧形箭头 13"/>
          <p:cNvSpPr/>
          <p:nvPr/>
        </p:nvSpPr>
        <p:spPr>
          <a:xfrm flipH="1" flipV="1">
            <a:off x="1907704" y="4437112"/>
            <a:ext cx="1224136" cy="576064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861048"/>
            <a:ext cx="230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Foreign investors</a:t>
            </a:r>
            <a:endParaRPr lang="en-US" sz="2400" dirty="0"/>
          </a:p>
        </p:txBody>
      </p:sp>
      <p:sp>
        <p:nvSpPr>
          <p:cNvPr id="18" name="上弧形箭头 17"/>
          <p:cNvSpPr/>
          <p:nvPr/>
        </p:nvSpPr>
        <p:spPr>
          <a:xfrm>
            <a:off x="1979712" y="1844824"/>
            <a:ext cx="1224136" cy="576064"/>
          </a:xfrm>
          <a:prstGeom prst="curved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6012160" y="3140968"/>
            <a:ext cx="504056" cy="5040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22768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Capital invested in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436510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Repayment and returns can be re-invested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300192" y="4365104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 social impact</a:t>
            </a:r>
            <a:endParaRPr lang="en-US" sz="2400" dirty="0"/>
          </a:p>
        </p:txBody>
      </p:sp>
      <p:sp>
        <p:nvSpPr>
          <p:cNvPr id="12" name="圆角矩形 11"/>
          <p:cNvSpPr/>
          <p:nvPr/>
        </p:nvSpPr>
        <p:spPr>
          <a:xfrm>
            <a:off x="3131840" y="2996952"/>
            <a:ext cx="2520280" cy="93610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SR-5 Solutions</a:t>
            </a:r>
            <a:endParaRPr lang="en-US" sz="2800" dirty="0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Self Sustaining Social Enterprise Incubator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\Desktop\e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2639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39752" y="4509120"/>
            <a:ext cx="4661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Social Responsibility-5 Visa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>
            <a:spLocks noChangeAspect="1"/>
          </p:cNvSpPr>
          <p:nvPr/>
        </p:nvSpPr>
        <p:spPr>
          <a:xfrm>
            <a:off x="1187624" y="3861048"/>
            <a:ext cx="2016224" cy="20162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SR-5 Social Enterprise Incubator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796136" y="4365104"/>
            <a:ext cx="2304256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SR-5 Social Impact Fund</a:t>
            </a:r>
            <a:endParaRPr lang="en-US" sz="2400" dirty="0"/>
          </a:p>
        </p:txBody>
      </p:sp>
      <p:sp>
        <p:nvSpPr>
          <p:cNvPr id="6" name="十字形 5"/>
          <p:cNvSpPr>
            <a:spLocks noChangeAspect="1"/>
          </p:cNvSpPr>
          <p:nvPr/>
        </p:nvSpPr>
        <p:spPr>
          <a:xfrm>
            <a:off x="4211960" y="4797152"/>
            <a:ext cx="360040" cy="360040"/>
          </a:xfrm>
          <a:prstGeom prst="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C:\Users\Sean\Desktop\people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1944216" cy="130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Sean\Desktop\5-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20688"/>
            <a:ext cx="1679023" cy="129614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43608" y="1988840"/>
            <a:ext cx="1929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SR-5 investors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23928" y="19888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$ 1 million</a:t>
            </a:r>
            <a:endParaRPr lang="en-US" sz="2400" dirty="0"/>
          </a:p>
        </p:txBody>
      </p:sp>
      <p:pic>
        <p:nvPicPr>
          <p:cNvPr id="1027" name="Picture 3" descr="C:\Users\Sean\Desktop\calendar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4"/>
            <a:ext cx="2160240" cy="135264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660232" y="19888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years</a:t>
            </a:r>
            <a:endParaRPr lang="en-US" sz="2400" dirty="0"/>
          </a:p>
        </p:txBody>
      </p:sp>
      <p:sp>
        <p:nvSpPr>
          <p:cNvPr id="15" name="圆角矩形 14"/>
          <p:cNvSpPr/>
          <p:nvPr/>
        </p:nvSpPr>
        <p:spPr>
          <a:xfrm>
            <a:off x="755576" y="3573016"/>
            <a:ext cx="7704856" cy="2376264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下箭头 17"/>
          <p:cNvSpPr/>
          <p:nvPr/>
        </p:nvSpPr>
        <p:spPr>
          <a:xfrm>
            <a:off x="4211960" y="2924944"/>
            <a:ext cx="432048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9872" y="3573016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SR-5 Solutions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an\Desktop\kmk_badges_bcorp_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2736304" cy="2736304"/>
          </a:xfrm>
          <a:prstGeom prst="rect">
            <a:avLst/>
          </a:prstGeom>
          <a:noFill/>
        </p:spPr>
      </p:pic>
      <p:sp>
        <p:nvSpPr>
          <p:cNvPr id="7" name="椭圆 6"/>
          <p:cNvSpPr>
            <a:spLocks noChangeAspect="1"/>
          </p:cNvSpPr>
          <p:nvPr/>
        </p:nvSpPr>
        <p:spPr>
          <a:xfrm>
            <a:off x="7092280" y="5229200"/>
            <a:ext cx="1224136" cy="122413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Corp.</a:t>
            </a: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5508104" y="5013176"/>
            <a:ext cx="980728" cy="98072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Corp.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8100392" y="3789040"/>
            <a:ext cx="720080" cy="72008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Corp.</a:t>
            </a: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860032" y="1412776"/>
            <a:ext cx="1152128" cy="115212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Corp.</a:t>
            </a: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Benefit Corporation (B Corp.)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1628800"/>
            <a:ext cx="39604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 type of for-profit entity in some U.S. states that wishes to consider society/environment in addition to chasing profit. It differs from traditional corporations in its purpose, accountability, and transparency.</a:t>
            </a:r>
          </a:p>
          <a:p>
            <a:pPr algn="r"/>
            <a:r>
              <a:rPr lang="en-US" sz="2800" i="1" dirty="0" smtClean="0"/>
              <a:t>   -- Wikipedia.org </a:t>
            </a:r>
          </a:p>
          <a:p>
            <a:endParaRPr lang="en-US" sz="2400" i="1" dirty="0" smtClean="0"/>
          </a:p>
          <a:p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216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Social Issues</vt:lpstr>
      <vt:lpstr>Self Sustaining Social Enterprise Incubator</vt:lpstr>
      <vt:lpstr>PowerPoint Presentation</vt:lpstr>
      <vt:lpstr>PowerPoint Presentation</vt:lpstr>
      <vt:lpstr>Benefit Corporation (B Corp.)</vt:lpstr>
      <vt:lpstr>PowerPoint Presentation</vt:lpstr>
      <vt:lpstr>PowerPoint Presentation</vt:lpstr>
      <vt:lpstr>PowerPoint Presentation</vt:lpstr>
      <vt:lpstr>PowerPoint Presentation</vt:lpstr>
      <vt:lpstr>From Idea to Reality</vt:lpstr>
      <vt:lpstr>True Stories</vt:lpstr>
      <vt:lpstr>Benefits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BizMate</dc:title>
  <dc:creator>Sean</dc:creator>
  <cp:lastModifiedBy>Chi Sheh</cp:lastModifiedBy>
  <cp:revision>75</cp:revision>
  <dcterms:created xsi:type="dcterms:W3CDTF">2014-11-14T20:47:52Z</dcterms:created>
  <dcterms:modified xsi:type="dcterms:W3CDTF">2014-12-02T01:34:24Z</dcterms:modified>
</cp:coreProperties>
</file>